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1pPr>
    <a:lvl2pPr marL="0" marR="0" indent="2667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2pPr>
    <a:lvl3pPr marL="0" marR="0" indent="5334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3pPr>
    <a:lvl4pPr marL="0" marR="0" indent="8001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4pPr>
    <a:lvl5pPr marL="0" marR="0" indent="10668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5pPr>
    <a:lvl6pPr marL="0" marR="0" indent="13335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6pPr>
    <a:lvl7pPr marL="0" marR="0" indent="16129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7pPr>
    <a:lvl8pPr marL="0" marR="0" indent="18796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8pPr>
    <a:lvl9pPr marL="0" marR="0" indent="21463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 b="def" i="def"/>
      <a:tcStyle>
        <a:tcBdr/>
        <a:fill>
          <a:solidFill>
            <a:srgbClr val="F1F5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Lucida Grande"/>
        <a:ea typeface="Lucida Grande"/>
        <a:cs typeface="Lucida Grande"/>
        <a:sym typeface="Lucida Grande"/>
      </a:defRPr>
    </a:lvl1pPr>
    <a:lvl2pPr indent="4572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9144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13716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18288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2286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27432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32004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36576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21"/>
          </p:nvPr>
        </p:nvSpPr>
        <p:spPr>
          <a:xfrm>
            <a:off x="1778000" y="1282700"/>
            <a:ext cx="5600701" cy="3474395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889000" y="5181600"/>
            <a:ext cx="7366000" cy="12065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algn="ctr" defTabSz="406400">
              <a:defRPr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Image"/>
          <p:cNvSpPr/>
          <p:nvPr>
            <p:ph type="pic" sz="half" idx="21"/>
          </p:nvPr>
        </p:nvSpPr>
        <p:spPr>
          <a:xfrm>
            <a:off x="4876800" y="927100"/>
            <a:ext cx="3225801" cy="4841869"/>
          </a:xfrm>
          <a:prstGeom prst="rect">
            <a:avLst/>
          </a:prstGeom>
          <a:ln>
            <a:miter lim="400000"/>
          </a:ln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7" name="Title Text"/>
          <p:cNvSpPr txBox="1"/>
          <p:nvPr>
            <p:ph type="title"/>
          </p:nvPr>
        </p:nvSpPr>
        <p:spPr>
          <a:xfrm>
            <a:off x="444500" y="990600"/>
            <a:ext cx="4127500" cy="2324100"/>
          </a:xfrm>
          <a:prstGeom prst="rect">
            <a:avLst/>
          </a:prstGeom>
          <a:ln>
            <a:miter lim="400000"/>
          </a:ln>
        </p:spPr>
        <p:txBody>
          <a:bodyPr anchor="b"/>
          <a:lstStyle>
            <a:lvl1pPr defTabSz="406400">
              <a:defRPr sz="48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8" name="Body Level One…"/>
          <p:cNvSpPr txBox="1"/>
          <p:nvPr>
            <p:ph type="body" sz="quarter" idx="1"/>
          </p:nvPr>
        </p:nvSpPr>
        <p:spPr>
          <a:xfrm>
            <a:off x="444500" y="3378200"/>
            <a:ext cx="4127500" cy="23241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algn="ctr" defTabSz="406400">
              <a:defRPr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mage"/>
          <p:cNvSpPr/>
          <p:nvPr>
            <p:ph type="pic" sz="half" idx="21"/>
          </p:nvPr>
        </p:nvSpPr>
        <p:spPr>
          <a:xfrm>
            <a:off x="4876800" y="927100"/>
            <a:ext cx="3225801" cy="4841869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07" name="Title Text"/>
          <p:cNvSpPr txBox="1"/>
          <p:nvPr>
            <p:ph type="title"/>
          </p:nvPr>
        </p:nvSpPr>
        <p:spPr>
          <a:xfrm>
            <a:off x="444500" y="990600"/>
            <a:ext cx="4127500" cy="2324100"/>
          </a:xfrm>
          <a:prstGeom prst="rect">
            <a:avLst/>
          </a:prstGeom>
          <a:ln>
            <a:miter lim="400000"/>
          </a:ln>
        </p:spPr>
        <p:txBody>
          <a:bodyPr anchor="b"/>
          <a:lstStyle>
            <a:lvl1pPr defTabSz="406400">
              <a:defRPr sz="48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8" name="Body Level One…"/>
          <p:cNvSpPr txBox="1"/>
          <p:nvPr>
            <p:ph type="body" sz="quarter" idx="1"/>
          </p:nvPr>
        </p:nvSpPr>
        <p:spPr>
          <a:xfrm>
            <a:off x="444500" y="3378200"/>
            <a:ext cx="4127500" cy="23241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406400"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algn="ctr" defTabSz="406400">
              <a:defRPr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/>
          <p:nvPr>
            <p:ph type="pic" sz="quarter" idx="21"/>
          </p:nvPr>
        </p:nvSpPr>
        <p:spPr>
          <a:xfrm>
            <a:off x="5054600" y="1790700"/>
            <a:ext cx="2882901" cy="4327182"/>
          </a:xfrm>
          <a:prstGeom prst="rect">
            <a:avLst/>
          </a:prstGeom>
          <a:ln>
            <a:miter lim="400000"/>
          </a:ln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17" name="Title Text"/>
          <p:cNvSpPr txBox="1"/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889000" y="1943100"/>
            <a:ext cx="3543300" cy="4025900"/>
          </a:xfrm>
          <a:prstGeom prst="rect">
            <a:avLst/>
          </a:prstGeom>
          <a:ln>
            <a:miter lim="400000"/>
          </a:ln>
        </p:spPr>
        <p:txBody>
          <a:bodyPr anchor="ctr"/>
          <a:lstStyle>
            <a:lvl1pPr marL="6404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9833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3262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16818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0247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algn="ctr" defTabSz="406400">
              <a:defRPr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half" idx="1"/>
          </p:nvPr>
        </p:nvSpPr>
        <p:spPr>
          <a:xfrm>
            <a:off x="889000" y="1943100"/>
            <a:ext cx="3543300" cy="4025900"/>
          </a:xfrm>
          <a:prstGeom prst="rect">
            <a:avLst/>
          </a:prstGeom>
          <a:ln>
            <a:miter lim="400000"/>
          </a:ln>
        </p:spPr>
        <p:txBody>
          <a:bodyPr anchor="ctr"/>
          <a:lstStyle>
            <a:lvl1pPr marL="6404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9833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3262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16818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0247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algn="ctr" defTabSz="406400">
              <a:defRPr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sz="quarter" idx="1"/>
          </p:nvPr>
        </p:nvSpPr>
        <p:spPr>
          <a:xfrm>
            <a:off x="5461000" y="1943100"/>
            <a:ext cx="2794000" cy="4025900"/>
          </a:xfrm>
          <a:prstGeom prst="rect">
            <a:avLst/>
          </a:prstGeom>
          <a:ln>
            <a:miter lim="400000"/>
          </a:ln>
        </p:spPr>
        <p:txBody>
          <a:bodyPr anchor="ctr"/>
          <a:lstStyle>
            <a:lvl1pPr marL="6404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9833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3262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16818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0247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algn="ctr" defTabSz="406400">
              <a:defRPr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889000" y="1155700"/>
            <a:ext cx="7366000" cy="2324100"/>
          </a:xfrm>
          <a:prstGeom prst="rect">
            <a:avLst/>
          </a:prstGeom>
          <a:ln>
            <a:miter lim="400000"/>
          </a:ln>
        </p:spPr>
        <p:txBody>
          <a:bodyPr anchor="b"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889000" y="3530600"/>
            <a:ext cx="7366000" cy="8001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marL="0" indent="0" algn="ctr" defTabSz="406400"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406400"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406400">
              <a:spcBef>
                <a:spcPts val="0"/>
              </a:spcBef>
              <a:buClrTx/>
              <a:buSzTx/>
              <a:buFontTx/>
              <a:buNone/>
              <a:defRPr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406400"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406400"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algn="ctr" defTabSz="406400">
              <a:defRPr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889000" y="1943100"/>
            <a:ext cx="7366000" cy="4025900"/>
          </a:xfrm>
          <a:prstGeom prst="rect">
            <a:avLst/>
          </a:prstGeom>
          <a:ln>
            <a:miter lim="400000"/>
          </a:ln>
        </p:spPr>
        <p:txBody>
          <a:bodyPr anchor="ctr"/>
          <a:lstStyle>
            <a:lvl1pPr marL="698500" indent="-444500" defTabSz="406400">
              <a:spcBef>
                <a:spcPts val="1600"/>
              </a:spcBef>
              <a:buClrTx/>
              <a:buSzPct val="171000"/>
              <a:buFontTx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041400" indent="-444500" defTabSz="406400">
              <a:spcBef>
                <a:spcPts val="16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384300" indent="-444500" defTabSz="406400">
              <a:spcBef>
                <a:spcPts val="1600"/>
              </a:spcBef>
              <a:buClrTx/>
              <a:buSzPct val="171000"/>
              <a:buFontTx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1739900" indent="-444500" defTabSz="406400">
              <a:spcBef>
                <a:spcPts val="1600"/>
              </a:spcBef>
              <a:buClrTx/>
              <a:buSzPct val="171000"/>
              <a:buFontTx/>
              <a:buChar char="•"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082800" indent="-444500" defTabSz="406400">
              <a:spcBef>
                <a:spcPts val="1600"/>
              </a:spcBef>
              <a:buClrTx/>
              <a:buSzPct val="171000"/>
              <a:buFontTx/>
              <a:buChar char="•"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algn="ctr" defTabSz="406400">
              <a:defRPr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xfrm>
            <a:off x="889000" y="1943100"/>
            <a:ext cx="7366000" cy="4025900"/>
          </a:xfrm>
          <a:prstGeom prst="rect">
            <a:avLst/>
          </a:prstGeom>
          <a:ln>
            <a:miter lim="400000"/>
          </a:ln>
        </p:spPr>
        <p:txBody>
          <a:bodyPr numCol="2" spcCol="368300"/>
          <a:lstStyle>
            <a:lvl1pPr marL="6404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9833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326222" indent="-386422" defTabSz="406400">
              <a:spcBef>
                <a:spcPts val="2700"/>
              </a:spcBef>
              <a:buClrTx/>
              <a:buSzPct val="171000"/>
              <a:buFontTx/>
              <a:defRPr sz="20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16818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024722" indent="-386422" defTabSz="406400">
              <a:spcBef>
                <a:spcPts val="27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algn="ctr" defTabSz="406400">
              <a:defRPr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ody Level One…"/>
          <p:cNvSpPr txBox="1"/>
          <p:nvPr>
            <p:ph type="body" idx="1"/>
          </p:nvPr>
        </p:nvSpPr>
        <p:spPr>
          <a:xfrm>
            <a:off x="889000" y="889000"/>
            <a:ext cx="7366000" cy="5080000"/>
          </a:xfrm>
          <a:prstGeom prst="rect">
            <a:avLst/>
          </a:prstGeom>
          <a:ln>
            <a:miter lim="400000"/>
          </a:ln>
        </p:spPr>
        <p:txBody>
          <a:bodyPr anchor="ctr"/>
          <a:lstStyle>
            <a:lvl1pPr marL="698500" indent="-444500" defTabSz="406400">
              <a:spcBef>
                <a:spcPts val="3300"/>
              </a:spcBef>
              <a:buClrTx/>
              <a:buSzPct val="171000"/>
              <a:buFontTx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041400" indent="-444500" defTabSz="406400">
              <a:spcBef>
                <a:spcPts val="3300"/>
              </a:spcBef>
              <a:buClrTx/>
              <a:buSzPct val="171000"/>
              <a:buFontTx/>
              <a:buChar char="•"/>
              <a:defRPr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384300" indent="-444500" defTabSz="406400">
              <a:spcBef>
                <a:spcPts val="3300"/>
              </a:spcBef>
              <a:buClrTx/>
              <a:buSzPct val="171000"/>
              <a:buFontTx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1739900" indent="-444500" defTabSz="406400">
              <a:spcBef>
                <a:spcPts val="3300"/>
              </a:spcBef>
              <a:buClrTx/>
              <a:buSzPct val="171000"/>
              <a:buFontTx/>
              <a:buChar char="•"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082800" indent="-444500" defTabSz="406400">
              <a:spcBef>
                <a:spcPts val="3300"/>
              </a:spcBef>
              <a:buClrTx/>
              <a:buSzPct val="171000"/>
              <a:buFontTx/>
              <a:buChar char="•"/>
              <a:defRPr sz="28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algn="ctr" defTabSz="406400">
              <a:defRPr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algn="ctr" defTabSz="406400">
              <a:defRPr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algn="ctr" defTabSz="406400">
              <a:defRPr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/>
          <p:nvPr>
            <p:ph type="title"/>
          </p:nvPr>
        </p:nvSpPr>
        <p:spPr>
          <a:xfrm>
            <a:off x="889000" y="2095500"/>
            <a:ext cx="7366000" cy="26797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algn="ctr" defTabSz="406400">
              <a:defRPr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21"/>
          </p:nvPr>
        </p:nvSpPr>
        <p:spPr>
          <a:xfrm>
            <a:off x="1778000" y="1282700"/>
            <a:ext cx="5600701" cy="3474395"/>
          </a:xfrm>
          <a:prstGeom prst="rect">
            <a:avLst/>
          </a:prstGeom>
          <a:ln>
            <a:miter lim="400000"/>
          </a:ln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889000" y="5181600"/>
            <a:ext cx="7366000" cy="12065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defTabSz="406400">
              <a:defRPr sz="5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algn="ctr" defTabSz="406400">
              <a:defRPr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43416" y="6467475"/>
            <a:ext cx="243384" cy="254000"/>
          </a:xfrm>
          <a:prstGeom prst="rect">
            <a:avLst/>
          </a:prstGeom>
          <a:ln w="12700"/>
        </p:spPr>
        <p:txBody>
          <a:bodyPr wrap="none" lIns="38100" tIns="38100" rIns="38100" bIns="38100" anchor="b">
            <a:spAutoFit/>
          </a:bodyPr>
          <a:lstStyle>
            <a:lvl1pPr algn="r" defTabSz="457200">
              <a:def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3365500" marR="0" indent="-914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3721100" marR="0" indent="-914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4076700" marR="0" indent="-914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4432300" marR="0" indent="-914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hyperlink" Target="https://www.youtube.com/watch?v=P81mL26Bg5k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9-2"/>
          <p:cNvSpPr/>
          <p:nvPr/>
        </p:nvSpPr>
        <p:spPr>
          <a:xfrm>
            <a:off x="6553200" y="6411912"/>
            <a:ext cx="2146300" cy="254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 defTabSz="457200">
              <a:buClr>
                <a:srgbClr val="9A9A9A"/>
              </a:buClr>
              <a:def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9-2</a:t>
            </a:r>
          </a:p>
        </p:txBody>
      </p:sp>
      <p:sp>
        <p:nvSpPr>
          <p:cNvPr id="147" name="Definitions of Convergent and Divergent Series"/>
          <p:cNvSpPr txBox="1"/>
          <p:nvPr>
            <p:ph type="title"/>
          </p:nvPr>
        </p:nvSpPr>
        <p:spPr>
          <a:xfrm>
            <a:off x="0" y="-50800"/>
            <a:ext cx="9144000" cy="1066800"/>
          </a:xfrm>
          <a:prstGeom prst="rect">
            <a:avLst/>
          </a:prstGeom>
        </p:spPr>
        <p:txBody>
          <a:bodyPr/>
          <a:lstStyle>
            <a:lvl1pPr>
              <a:defRPr sz="3959"/>
            </a:lvl1pPr>
          </a:lstStyle>
          <a:p>
            <a:pPr/>
            <a:r>
              <a:t>Definitions of Convergent and Divergent Series</a:t>
            </a:r>
          </a:p>
        </p:txBody>
      </p:sp>
      <p:pic>
        <p:nvPicPr>
          <p:cNvPr id="148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84324"/>
            <a:ext cx="8839200" cy="460533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Theorem 9.7 Properties of Infinite Series"/>
          <p:cNvSpPr txBox="1"/>
          <p:nvPr>
            <p:ph type="title"/>
          </p:nvPr>
        </p:nvSpPr>
        <p:spPr>
          <a:xfrm>
            <a:off x="0" y="228600"/>
            <a:ext cx="9144000" cy="579438"/>
          </a:xfrm>
          <a:prstGeom prst="rect">
            <a:avLst/>
          </a:prstGeom>
        </p:spPr>
        <p:txBody>
          <a:bodyPr/>
          <a:lstStyle>
            <a:lvl1pPr>
              <a:defRPr sz="3959"/>
            </a:lvl1pPr>
          </a:lstStyle>
          <a:p>
            <a:pPr/>
            <a:r>
              <a:t>Theorem 9.7 Properties of Infinite Series</a:t>
            </a:r>
          </a:p>
        </p:txBody>
      </p:sp>
      <p:pic>
        <p:nvPicPr>
          <p:cNvPr id="193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55750"/>
            <a:ext cx="8839200" cy="42513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creen Shot 2016-10-24 at 11.37.27 AM.png" descr="Screen Shot 2016-10-24 at 11.37.2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8800" y="3378200"/>
            <a:ext cx="3175000" cy="3365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7" name="Theorem 9.8 Limit of nth Term of a Convergent Series"/>
          <p:cNvSpPr txBox="1"/>
          <p:nvPr>
            <p:ph type="title"/>
          </p:nvPr>
        </p:nvSpPr>
        <p:spPr>
          <a:xfrm>
            <a:off x="0" y="228600"/>
            <a:ext cx="9144000" cy="1066800"/>
          </a:xfrm>
          <a:prstGeom prst="rect">
            <a:avLst/>
          </a:prstGeom>
        </p:spPr>
        <p:txBody>
          <a:bodyPr/>
          <a:lstStyle/>
          <a:p>
            <a:pPr>
              <a:defRPr sz="3959"/>
            </a:pPr>
            <a:r>
              <a:t>Theorem 9.8 Limit of </a:t>
            </a:r>
            <a:r>
              <a:rPr i="1"/>
              <a:t>n</a:t>
            </a:r>
            <a:r>
              <a:t>th Term of a Convergent Series</a:t>
            </a:r>
          </a:p>
        </p:txBody>
      </p:sp>
      <p:pic>
        <p:nvPicPr>
          <p:cNvPr id="198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00" y="1030288"/>
            <a:ext cx="8839200" cy="23082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4038181"/>
            <a:ext cx="1409700" cy="991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82900" y="3937000"/>
            <a:ext cx="1876128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54700" y="3962400"/>
            <a:ext cx="2565400" cy="122071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4" name="Theorem 9.9 nth-Term Test for Diverg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959"/>
            </a:pPr>
            <a:r>
              <a:t>Theorem 9.9 </a:t>
            </a:r>
            <a:r>
              <a:rPr i="1"/>
              <a:t>n</a:t>
            </a:r>
            <a:r>
              <a:t>th-Term Test for Divergence</a:t>
            </a:r>
          </a:p>
        </p:txBody>
      </p:sp>
      <p:pic>
        <p:nvPicPr>
          <p:cNvPr id="205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00" y="1341438"/>
            <a:ext cx="8839200" cy="26971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creen Shot 2016-10-24 at 11.41.39 AM.png" descr="Screen Shot 2016-10-24 at 11.41.3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900" y="850900"/>
            <a:ext cx="3060700" cy="297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Screen Shot 2016-10-24 at 11.42.08 AM.png" descr="Screen Shot 2016-10-24 at 11.42.0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8500" y="596900"/>
            <a:ext cx="6595533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Screen Shot 2016-10-24 at 11.43.04 AM.png" descr="Screen Shot 2016-10-24 at 11.43.04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6300" y="4089400"/>
            <a:ext cx="6337300" cy="199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2" name="Theorem 9.10 The Integral Test"/>
          <p:cNvSpPr txBox="1"/>
          <p:nvPr>
            <p:ph type="title"/>
          </p:nvPr>
        </p:nvSpPr>
        <p:spPr>
          <a:xfrm>
            <a:off x="0" y="106362"/>
            <a:ext cx="9144000" cy="579438"/>
          </a:xfrm>
          <a:prstGeom prst="rect">
            <a:avLst/>
          </a:prstGeom>
        </p:spPr>
        <p:txBody>
          <a:bodyPr/>
          <a:lstStyle>
            <a:lvl1pPr>
              <a:defRPr sz="3959"/>
            </a:lvl1pPr>
          </a:lstStyle>
          <a:p>
            <a:pPr/>
            <a:r>
              <a:t>Theorem 9.10 The Integral Test</a:t>
            </a:r>
          </a:p>
        </p:txBody>
      </p:sp>
      <p:pic>
        <p:nvPicPr>
          <p:cNvPr id="213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822325"/>
            <a:ext cx="8839200" cy="30035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harmonic-series.tiff" descr="harmonic-series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774700"/>
            <a:ext cx="5092700" cy="373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500" y="4635500"/>
            <a:ext cx="2159000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95600" y="4635500"/>
            <a:ext cx="3949700" cy="147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creen Shot 2016-10-24 at 11.45.35 AM.png" descr="Screen Shot 2016-10-24 at 11.45.3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400" y="977900"/>
            <a:ext cx="3683000" cy="55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Screen Shot 2016-10-24 at 11.45.52 AM.png" descr="Screen Shot 2016-10-24 at 11.45.5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300" y="4457700"/>
            <a:ext cx="3784600" cy="5842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hint: arctan"/>
          <p:cNvSpPr/>
          <p:nvPr/>
        </p:nvSpPr>
        <p:spPr>
          <a:xfrm>
            <a:off x="1190271" y="4857750"/>
            <a:ext cx="110498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800"/>
            </a:lvl1pPr>
          </a:lstStyle>
          <a:p>
            <a:pPr/>
            <a:r>
              <a:t>hint: arctan</a:t>
            </a:r>
          </a:p>
        </p:txBody>
      </p:sp>
      <p:sp>
        <p:nvSpPr>
          <p:cNvPr id="222" name="hint: u-sub"/>
          <p:cNvSpPr/>
          <p:nvPr/>
        </p:nvSpPr>
        <p:spPr>
          <a:xfrm>
            <a:off x="1223143" y="1403350"/>
            <a:ext cx="1039243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800"/>
            </a:lvl1pPr>
          </a:lstStyle>
          <a:p>
            <a:pPr/>
            <a:r>
              <a:t>hint: u-sub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5" name="Theorem 9.11 Convergence of p-Series"/>
          <p:cNvSpPr txBox="1"/>
          <p:nvPr>
            <p:ph type="title"/>
          </p:nvPr>
        </p:nvSpPr>
        <p:spPr>
          <a:xfrm>
            <a:off x="0" y="182562"/>
            <a:ext cx="9144000" cy="579438"/>
          </a:xfrm>
          <a:prstGeom prst="rect">
            <a:avLst/>
          </a:prstGeom>
        </p:spPr>
        <p:txBody>
          <a:bodyPr/>
          <a:lstStyle/>
          <a:p>
            <a:pPr>
              <a:defRPr sz="3959"/>
            </a:pPr>
            <a:r>
              <a:t>Theorem 9.11 Convergence of </a:t>
            </a:r>
            <a:r>
              <a:rPr i="1"/>
              <a:t>p</a:t>
            </a:r>
            <a:r>
              <a:t>-Series</a:t>
            </a:r>
          </a:p>
        </p:txBody>
      </p:sp>
      <p:pic>
        <p:nvPicPr>
          <p:cNvPr id="226" name="image7.png" descr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060450"/>
            <a:ext cx="8839200" cy="47117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1800" y="2324100"/>
            <a:ext cx="3441700" cy="162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7800" y="2413000"/>
            <a:ext cx="2870200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5600" y="2413000"/>
            <a:ext cx="2222500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023" y="4013200"/>
            <a:ext cx="7181954" cy="55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33500" y="4699000"/>
            <a:ext cx="6654800" cy="559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95500" y="-50800"/>
            <a:ext cx="1562100" cy="162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51400" y="1358441"/>
            <a:ext cx="4064000" cy="100376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6" name="p-series Proof"/>
          <p:cNvSpPr/>
          <p:nvPr/>
        </p:nvSpPr>
        <p:spPr>
          <a:xfrm>
            <a:off x="292100" y="266700"/>
            <a:ext cx="1377789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45720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p-series Proof</a:t>
            </a:r>
          </a:p>
        </p:txBody>
      </p:sp>
      <p:sp>
        <p:nvSpPr>
          <p:cNvPr id="237" name="Integral test for when p≠1 (Harmonic if p=1)"/>
          <p:cNvSpPr/>
          <p:nvPr/>
        </p:nvSpPr>
        <p:spPr>
          <a:xfrm>
            <a:off x="254000" y="1689100"/>
            <a:ext cx="417613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45720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Integral test for when p≠1 (Harmonic if p=1)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creen Shot 2016-10-24 at 10.39.16 PM.png" descr="Screen Shot 2016-10-24 at 10.39.1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2679700"/>
            <a:ext cx="4584700" cy="8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Screen Shot 2016-10-24 at 10.39.04 PM.png" descr="Screen Shot 2016-10-24 at 10.39.0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584200"/>
            <a:ext cx="6388100" cy="62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Screen Shot 2016-10-24 at 10.41.04 PM.png" descr="Screen Shot 2016-10-24 at 10.41.04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2600" y="3086100"/>
            <a:ext cx="6286500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3" name="hint: let u= ln x, du = 1/x"/>
          <p:cNvSpPr/>
          <p:nvPr/>
        </p:nvSpPr>
        <p:spPr>
          <a:xfrm>
            <a:off x="2451100" y="5003800"/>
            <a:ext cx="234364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45720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hint: let u= ln x, du = 1/x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creen Shot 2016-10-24 at 11.03.51 AM.png" descr="Screen Shot 2016-10-24 at 11.03.5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" y="304800"/>
            <a:ext cx="3738979" cy="337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900" y="4267200"/>
            <a:ext cx="1028700" cy="636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2900" y="5295900"/>
            <a:ext cx="1739900" cy="752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Screen Shot 2016-10-24 at 11.06.35 AM.png" descr="Screen Shot 2016-10-24 at 11.06.35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94200" y="355600"/>
            <a:ext cx="4762500" cy="167784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Line"/>
          <p:cNvSpPr/>
          <p:nvPr/>
        </p:nvSpPr>
        <p:spPr>
          <a:xfrm>
            <a:off x="4152900" y="482550"/>
            <a:ext cx="63501" cy="600710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55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4700" y="4267200"/>
            <a:ext cx="1028700" cy="636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21200" y="5295900"/>
            <a:ext cx="1739900" cy="752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creen Shot 2016-10-24 at 11.08.38 AM.png" descr="Screen Shot 2016-10-24 at 11.08.3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635000"/>
            <a:ext cx="3723747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Screen Shot 2016-10-24 at 11.09.14 AM.png" descr="Screen Shot 2016-10-24 at 11.09.14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1676400"/>
            <a:ext cx="5118101" cy="916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4700" y="3175000"/>
            <a:ext cx="1028700" cy="636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7700" y="4203700"/>
            <a:ext cx="1739900" cy="752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he Harmonic series"/>
          <p:cNvSpPr/>
          <p:nvPr/>
        </p:nvSpPr>
        <p:spPr>
          <a:xfrm>
            <a:off x="667270" y="419100"/>
            <a:ext cx="3116189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/>
            <a:r>
              <a:t>The Harmonic series</a:t>
            </a:r>
          </a:p>
        </p:txBody>
      </p:sp>
      <p:pic>
        <p:nvPicPr>
          <p:cNvPr id="164" name="url?sa=i&amp;rct=j&amp;q=&amp;esrc=s&amp;source=images&amp;cd=&amp;ved=0ahUKEwjzvujYhfTPAhWCyLwKHZV3CtoQjRwIBw&amp;url=https%3A%2F%2Fen.wikipedia.tiff" descr="url?sa=i&amp;rct=j&amp;q=&amp;esrc=s&amp;source=images&amp;cd=&amp;ved=0ahUKEwjzvujYhfTPAhWCyLwKHZV3CtoQjRwIBw&amp;url=https%3A%2F%2Fen.wikipedia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193800"/>
            <a:ext cx="6350000" cy="187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https://www.youtube.com/watch?v=P81mL26Bg5k"/>
          <p:cNvSpPr/>
          <p:nvPr/>
        </p:nvSpPr>
        <p:spPr>
          <a:xfrm>
            <a:off x="927100" y="6134100"/>
            <a:ext cx="7280077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https://www.youtube.com/watch?v=P81mL26Bg5k</a:t>
            </a:r>
          </a:p>
        </p:txBody>
      </p:sp>
      <p:pic>
        <p:nvPicPr>
          <p:cNvPr id="166" name="url?sa=i&amp;rct=j&amp;q=&amp;esrc=s&amp;source=images&amp;cd=&amp;ved=0ahUKEwjS6e7_hvTPAhUGerwKHbBfDcsQjRwIBw&amp;url=https%3A%2F%2Fwww.artofproblemsolving.com%2Fwiki%2Findex.tiff" descr="url?sa=i&amp;rct=j&amp;q=&amp;esrc=s&amp;source=images&amp;cd=&amp;ved=0ahUKEwjS6e7_hvTPAhUGerwKHbBfDcsQjRwIBw&amp;url=https%3A%2F%2Fwww.artofproblemsolving.com%2Fwiki%2Findex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0632" y="330200"/>
            <a:ext cx="3036479" cy="66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res?imgurl=https%3A%2F%2Fs-media-cache-ak0.pinimg.com%2Foriginals%2F2b%2F27%2F91%2F2b27912bc0c92a199ef20d6151488aa9.jpg&amp;imgrefurl=https%3A%2F%2Fwww.pinterest.tiff" descr="imgres?imgurl=https%3A%2F%2Fs-media-cache-ak0.pinimg.com%2Foriginals%2F2b%2F27%2F91%2F2b27912bc0c92a199ef20d6151488aa9.jpg&amp;imgrefurl=https%3A%2F%2Fwww.pinterest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000" y="3390900"/>
            <a:ext cx="5433568" cy="2425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creen Shot 2016-10-24 at 11.27.24 AM.tiff" descr="Screen Shot 2016-10-24 at 11.27.24 AM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700" y="428642"/>
            <a:ext cx="6832601" cy="5988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creen Shot 2016-10-24 at 11.26.12 AM.tiff" descr="Screen Shot 2016-10-24 at 11.26.12 AM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177" y="-457200"/>
            <a:ext cx="8611646" cy="698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harmonic-series.tiff" descr="harmonic-series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774700"/>
            <a:ext cx="5092700" cy="373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500" y="4635500"/>
            <a:ext cx="2159000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95600" y="4635500"/>
            <a:ext cx="3949700" cy="147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creen Shot 2016-10-24 at 11.10.24 AM.png" descr="Screen Shot 2016-10-24 at 11.10.2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508000"/>
            <a:ext cx="6986740" cy="2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800" y="2768600"/>
            <a:ext cx="8089900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6100" y="3568700"/>
            <a:ext cx="2209800" cy="80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5000" y="4330700"/>
            <a:ext cx="6121400" cy="8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4200" y="4902200"/>
            <a:ext cx="6159500" cy="85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Line"/>
          <p:cNvSpPr/>
          <p:nvPr/>
        </p:nvSpPr>
        <p:spPr>
          <a:xfrm flipV="1">
            <a:off x="495250" y="5587876"/>
            <a:ext cx="7708902" cy="75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creen Shot 2016-10-24 at 11.34.28 AM.png" descr="Screen Shot 2016-10-24 at 11.34.2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7900" y="4178300"/>
            <a:ext cx="3505200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Screen Shot 2016-10-24 at 11.33.56 AM.png" descr="Screen Shot 2016-10-24 at 11.33.5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800" y="4140200"/>
            <a:ext cx="21463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Screen Shot 2016-10-24 at 11.35.22 AM.png" descr="Screen Shot 2016-10-24 at 11.35.22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1700" y="6070600"/>
            <a:ext cx="4787900" cy="266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" name="Theorem 9.6 Convergence of a Geometric Series"/>
          <p:cNvSpPr txBox="1"/>
          <p:nvPr>
            <p:ph type="title"/>
          </p:nvPr>
        </p:nvSpPr>
        <p:spPr>
          <a:xfrm>
            <a:off x="0" y="228600"/>
            <a:ext cx="9144000" cy="1066800"/>
          </a:xfrm>
          <a:prstGeom prst="rect">
            <a:avLst/>
          </a:prstGeom>
        </p:spPr>
        <p:txBody>
          <a:bodyPr/>
          <a:lstStyle>
            <a:lvl1pPr>
              <a:defRPr sz="3959"/>
            </a:lvl1pPr>
          </a:lstStyle>
          <a:p>
            <a:pPr/>
            <a:r>
              <a:t>Theorem 9.6 Convergence of a Geometric Series</a:t>
            </a:r>
          </a:p>
        </p:txBody>
      </p:sp>
      <p:pic>
        <p:nvPicPr>
          <p:cNvPr id="189" name="image2.png" descr="image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00" y="1393825"/>
            <a:ext cx="8839200" cy="280193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